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567" r:id="rId3"/>
    <p:sldId id="570" r:id="rId4"/>
    <p:sldId id="571" r:id="rId5"/>
    <p:sldId id="579" r:id="rId6"/>
    <p:sldId id="578" r:id="rId7"/>
    <p:sldId id="305" r:id="rId8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866CA6"/>
    <a:srgbClr val="0000FF"/>
    <a:srgbClr val="00B050"/>
    <a:srgbClr val="9467BD"/>
    <a:srgbClr val="D62627"/>
    <a:srgbClr val="1F77B4"/>
    <a:srgbClr val="FF7F0C"/>
    <a:srgbClr val="2CA02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2023/11/8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2022. 11. 08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503" y="815114"/>
                <a:ext cx="9744710" cy="575908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1800" b="0">
                    <a:cs typeface="Times New Roman" panose="02020603050405020304" pitchFamily="18" charset="0"/>
                  </a:rPr>
                  <a:t>Microphone Spacing </a:t>
                </a:r>
                <a:r>
                  <a:rPr lang="en-US" altLang="zh-TW" sz="1800" b="0" dirty="0">
                    <a:cs typeface="Times New Roman" panose="02020603050405020304" pitchFamily="18" charset="0"/>
                  </a:rPr>
                  <a:t>= 0.02m (2cm)</a:t>
                </a:r>
              </a:p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Reverberation time </a:t>
                </a:r>
                <a:r>
                  <a:rPr lang="en-US" altLang="zh-TW" sz="1800" b="0">
                    <a:cs typeface="Times New Roman" panose="02020603050405020304" pitchFamily="18" charset="0"/>
                  </a:rPr>
                  <a:t>T</a:t>
                </a:r>
                <a:r>
                  <a:rPr lang="en-US" altLang="zh-TW" sz="1800" b="0" baseline="-2500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1800" b="0">
                    <a:cs typeface="Times New Roman" panose="02020603050405020304" pitchFamily="18" charset="0"/>
                  </a:rPr>
                  <a:t> = 0.6s</a:t>
                </a:r>
              </a:p>
              <a:p>
                <a:r>
                  <a:rPr lang="en-US" altLang="zh-TW" sz="1800" b="0">
                    <a:cs typeface="Times New Roman" panose="02020603050405020304" pitchFamily="18" charset="0"/>
                  </a:rPr>
                  <a:t>Number of source positions  = 4</a:t>
                </a:r>
              </a:p>
              <a:p>
                <a:r>
                  <a:rPr lang="en-US" altLang="zh-TW" sz="1800" b="0">
                    <a:cs typeface="Times New Roman" panose="02020603050405020304" pitchFamily="18" charset="0"/>
                  </a:rPr>
                  <a:t>Moving Source Spacing = 0.3 0.5 0.7 1m</a:t>
                </a:r>
              </a:p>
              <a:p>
                <a:r>
                  <a:rPr lang="en-US" altLang="zh-TW" sz="1800" b="0">
                    <a:cs typeface="Times New Roman" panose="02020603050405020304" pitchFamily="18" charset="0"/>
                  </a:rPr>
                  <a:t>Stay duration of each position  = 30s</a:t>
                </a:r>
                <a:endParaRPr lang="zh-TW" altLang="en-US" sz="1800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03" y="815114"/>
                <a:ext cx="9744710" cy="5759085"/>
              </a:xfrm>
              <a:blipFill>
                <a:blip r:embed="rId3"/>
                <a:stretch>
                  <a:fillRect l="-250" t="-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>
            <a:extLst>
              <a:ext uri="{FF2B5EF4-FFF2-40B4-BE49-F238E27FC236}">
                <a16:creationId xmlns:a16="http://schemas.microsoft.com/office/drawing/2014/main" id="{AF768BF0-45BF-4146-A765-CD241FB513A5}"/>
              </a:ext>
            </a:extLst>
          </p:cNvPr>
          <p:cNvGrpSpPr/>
          <p:nvPr/>
        </p:nvGrpSpPr>
        <p:grpSpPr>
          <a:xfrm>
            <a:off x="5182858" y="2580838"/>
            <a:ext cx="5696487" cy="4165311"/>
            <a:chOff x="5182858" y="2580838"/>
            <a:chExt cx="5696487" cy="4165311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9B7993B7-2A55-4BAB-97EC-16C5ED46484A}"/>
                </a:ext>
              </a:extLst>
            </p:cNvPr>
            <p:cNvGrpSpPr/>
            <p:nvPr/>
          </p:nvGrpSpPr>
          <p:grpSpPr>
            <a:xfrm>
              <a:off x="5182858" y="2580838"/>
              <a:ext cx="5696487" cy="4165311"/>
              <a:chOff x="3844153" y="2115873"/>
              <a:chExt cx="7032520" cy="5022481"/>
            </a:xfrm>
          </p:grpSpPr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B23639A4-089D-41E0-94F6-0718AA3D649F}"/>
                  </a:ext>
                </a:extLst>
              </p:cNvPr>
              <p:cNvGrpSpPr/>
              <p:nvPr/>
            </p:nvGrpSpPr>
            <p:grpSpPr>
              <a:xfrm>
                <a:off x="3844153" y="2115873"/>
                <a:ext cx="7032520" cy="5022481"/>
                <a:chOff x="2976175" y="1233441"/>
                <a:chExt cx="5813457" cy="4000500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F435DCA1-967D-4603-93B7-CA367F295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55634" y="1233441"/>
                  <a:ext cx="5333998" cy="4000500"/>
                </a:xfrm>
                <a:prstGeom prst="rect">
                  <a:avLst/>
                </a:prstGeom>
              </p:spPr>
            </p:pic>
            <p:graphicFrame>
              <p:nvGraphicFramePr>
                <p:cNvPr id="21" name="物件 20">
                  <a:extLst>
                    <a:ext uri="{FF2B5EF4-FFF2-40B4-BE49-F238E27FC236}">
                      <a16:creationId xmlns:a16="http://schemas.microsoft.com/office/drawing/2014/main" id="{8327A04F-5E58-4BA3-8334-AA9D48EDFCC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0142754"/>
                    </p:ext>
                  </p:extLst>
                </p:nvPr>
              </p:nvGraphicFramePr>
              <p:xfrm>
                <a:off x="2976175" y="3140075"/>
                <a:ext cx="1000125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36" name="Equation" r:id="rId5" imgW="634680" imgH="177480" progId="Equation.DSMT4">
                        <p:embed/>
                      </p:oleObj>
                    </mc:Choice>
                    <mc:Fallback>
                      <p:oleObj name="Equation" r:id="rId5" imgW="634680" imgH="177480" progId="Equation.DSMT4">
                        <p:embed/>
                        <p:pic>
                          <p:nvPicPr>
                            <p:cNvPr id="9" name="物件 8">
                              <a:extLst>
                                <a:ext uri="{FF2B5EF4-FFF2-40B4-BE49-F238E27FC236}">
                                  <a16:creationId xmlns:a16="http://schemas.microsoft.com/office/drawing/2014/main" id="{BC5C9BA1-4FF0-4EF5-B4DE-59AA1769A26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76175" y="3140075"/>
                              <a:ext cx="1000125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物件 21">
                  <a:extLst>
                    <a:ext uri="{FF2B5EF4-FFF2-40B4-BE49-F238E27FC236}">
                      <a16:creationId xmlns:a16="http://schemas.microsoft.com/office/drawing/2014/main" id="{F9A1F96B-4E63-44C2-8976-106AFF75FDD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65613310"/>
                    </p:ext>
                  </p:extLst>
                </p:nvPr>
              </p:nvGraphicFramePr>
              <p:xfrm>
                <a:off x="4923095" y="4913592"/>
                <a:ext cx="820738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37" name="Equation" r:id="rId7" imgW="520560" imgH="177480" progId="Equation.DSMT4">
                        <p:embed/>
                      </p:oleObj>
                    </mc:Choice>
                    <mc:Fallback>
                      <p:oleObj name="Equation" r:id="rId7" imgW="520560" imgH="177480" progId="Equation.DSMT4">
                        <p:embed/>
                        <p:pic>
                          <p:nvPicPr>
                            <p:cNvPr id="10" name="物件 9">
                              <a:extLst>
                                <a:ext uri="{FF2B5EF4-FFF2-40B4-BE49-F238E27FC236}">
                                  <a16:creationId xmlns:a16="http://schemas.microsoft.com/office/drawing/2014/main" id="{73484708-9429-4EF4-970A-F71ABB0324D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923095" y="4913592"/>
                              <a:ext cx="820738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物件 22">
                  <a:extLst>
                    <a:ext uri="{FF2B5EF4-FFF2-40B4-BE49-F238E27FC236}">
                      <a16:creationId xmlns:a16="http://schemas.microsoft.com/office/drawing/2014/main" id="{C7916D31-28A5-41D5-81D5-F24781AB732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80988695"/>
                    </p:ext>
                  </p:extLst>
                </p:nvPr>
              </p:nvGraphicFramePr>
              <p:xfrm>
                <a:off x="7090268" y="4829175"/>
                <a:ext cx="760413" cy="2809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38" name="Equation" r:id="rId9" imgW="482400" imgH="177480" progId="Equation.DSMT4">
                        <p:embed/>
                      </p:oleObj>
                    </mc:Choice>
                    <mc:Fallback>
                      <p:oleObj name="Equation" r:id="rId9" imgW="482400" imgH="177480" progId="Equation.DSMT4">
                        <p:embed/>
                        <p:pic>
                          <p:nvPicPr>
                            <p:cNvPr id="11" name="物件 10">
                              <a:extLst>
                                <a:ext uri="{FF2B5EF4-FFF2-40B4-BE49-F238E27FC236}">
                                  <a16:creationId xmlns:a16="http://schemas.microsoft.com/office/drawing/2014/main" id="{691FC533-A145-4D12-8861-1A63569C444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090268" y="4829175"/>
                              <a:ext cx="760413" cy="280988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27" name="直線單箭頭接點 26">
                  <a:extLst>
                    <a:ext uri="{FF2B5EF4-FFF2-40B4-BE49-F238E27FC236}">
                      <a16:creationId xmlns:a16="http://schemas.microsoft.com/office/drawing/2014/main" id="{0EA5A840-4F84-4363-9481-247432E6D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0190" y="3777689"/>
                  <a:ext cx="0" cy="52754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034CE162-FD67-48E2-9227-6F5259F8BA11}"/>
                    </a:ext>
                  </a:extLst>
                </p:cNvPr>
                <p:cNvSpPr txBox="1"/>
                <p:nvPr/>
              </p:nvSpPr>
              <p:spPr>
                <a:xfrm>
                  <a:off x="4519785" y="3483498"/>
                  <a:ext cx="985985" cy="2955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ULA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0" name="直線單箭頭接點 29">
                  <a:extLst>
                    <a:ext uri="{FF2B5EF4-FFF2-40B4-BE49-F238E27FC236}">
                      <a16:creationId xmlns:a16="http://schemas.microsoft.com/office/drawing/2014/main" id="{0D9D169B-B321-42B9-B48C-E361A2443F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4249" y="4120243"/>
                  <a:ext cx="545405" cy="19387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30">
                  <a:extLst>
                    <a:ext uri="{FF2B5EF4-FFF2-40B4-BE49-F238E27FC236}">
                      <a16:creationId xmlns:a16="http://schemas.microsoft.com/office/drawing/2014/main" id="{D6AF3260-2DC0-497B-86E8-E3503FCB7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00578" y="4305237"/>
                  <a:ext cx="569076" cy="10696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AB6A29EC-A798-4B95-BCAC-4B1507EB2F09}"/>
                    </a:ext>
                  </a:extLst>
                </p:cNvPr>
                <p:cNvSpPr txBox="1"/>
                <p:nvPr/>
              </p:nvSpPr>
              <p:spPr>
                <a:xfrm>
                  <a:off x="4214935" y="3834446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4DACB005-6924-46EC-BD3A-B4611C06F92E}"/>
                    </a:ext>
                  </a:extLst>
                </p:cNvPr>
                <p:cNvSpPr txBox="1"/>
                <p:nvPr/>
              </p:nvSpPr>
              <p:spPr>
                <a:xfrm>
                  <a:off x="4143592" y="4290167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09FD44E4-E580-4748-8C44-590EE069AED6}"/>
                    </a:ext>
                  </a:extLst>
                </p:cNvPr>
                <p:cNvSpPr txBox="1"/>
                <p:nvPr/>
              </p:nvSpPr>
              <p:spPr>
                <a:xfrm>
                  <a:off x="3754655" y="3841408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7D6D9B80-BF57-4B3C-9EC2-3B5361D89923}"/>
                    </a:ext>
                  </a:extLst>
                </p:cNvPr>
                <p:cNvSpPr/>
                <p:nvPr/>
              </p:nvSpPr>
              <p:spPr>
                <a:xfrm>
                  <a:off x="4082820" y="424534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4" name="直線單箭頭接點 13">
                <a:extLst>
                  <a:ext uri="{FF2B5EF4-FFF2-40B4-BE49-F238E27FC236}">
                    <a16:creationId xmlns:a16="http://schemas.microsoft.com/office/drawing/2014/main" id="{1293105B-83DE-49E4-9FF8-623AC9A2B4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8245" y="4860358"/>
                <a:ext cx="269622" cy="803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184ADCE8-73E5-4407-B184-EBC3AF2D1484}"/>
                  </a:ext>
                </a:extLst>
              </p:cNvPr>
              <p:cNvSpPr/>
              <p:nvPr/>
            </p:nvSpPr>
            <p:spPr>
              <a:xfrm>
                <a:off x="7431869" y="4617782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761D8C1B-F898-4F0A-A79E-36C48A98D13B}"/>
                  </a:ext>
                </a:extLst>
              </p:cNvPr>
              <p:cNvSpPr/>
              <p:nvPr/>
            </p:nvSpPr>
            <p:spPr>
              <a:xfrm>
                <a:off x="7650413" y="4514301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61095455-DCED-4902-AE73-6A581E84F420}"/>
                  </a:ext>
                </a:extLst>
              </p:cNvPr>
              <p:cNvSpPr/>
              <p:nvPr/>
            </p:nvSpPr>
            <p:spPr>
              <a:xfrm>
                <a:off x="7868957" y="4413819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4DF9DF95-B014-4BEB-AC55-BEC2F51739CD}"/>
                  </a:ext>
                </a:extLst>
              </p:cNvPr>
              <p:cNvCxnSpPr/>
              <p:nvPr/>
            </p:nvCxnSpPr>
            <p:spPr>
              <a:xfrm flipV="1">
                <a:off x="7545677" y="4738299"/>
                <a:ext cx="313949" cy="12865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2B02A0DE-A8AC-4D8E-ADBC-7693DC2E8F7E}"/>
                  </a:ext>
                </a:extLst>
              </p:cNvPr>
              <p:cNvSpPr txBox="1"/>
              <p:nvPr/>
            </p:nvSpPr>
            <p:spPr>
              <a:xfrm>
                <a:off x="6904196" y="4273932"/>
                <a:ext cx="1209848" cy="371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50CFC4A-FC22-4782-AD94-96DDEAB2A356}"/>
                  </a:ext>
                </a:extLst>
              </p:cNvPr>
              <p:cNvSpPr txBox="1"/>
              <p:nvPr/>
            </p:nvSpPr>
            <p:spPr>
              <a:xfrm>
                <a:off x="7610883" y="4803052"/>
                <a:ext cx="2457209" cy="371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varying gap length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D3B6A16A-CB19-44BE-8A0B-90BE69BF7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234" y="4535367"/>
                <a:ext cx="128795" cy="1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53E2173-9EA3-47D6-80D2-124FEA9BDFED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69" y="4217641"/>
              <a:ext cx="0" cy="613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Simulation result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7ABF3F6-C784-4811-A42B-87BF4A487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82" y="1780381"/>
            <a:ext cx="5334000" cy="40005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88CD530-F8FE-47B0-A67C-B488E6ED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34" y="1780381"/>
            <a:ext cx="5334000" cy="40005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8DF8DD-EC45-4ECE-9D64-60C92840AADB}"/>
              </a:ext>
            </a:extLst>
          </p:cNvPr>
          <p:cNvSpPr txBox="1"/>
          <p:nvPr/>
        </p:nvSpPr>
        <p:spPr>
          <a:xfrm>
            <a:off x="1848697" y="6130002"/>
            <a:ext cx="210987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version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F8A84AD-A5EC-4E13-8BCB-7B5BDB511D4F}"/>
              </a:ext>
            </a:extLst>
          </p:cNvPr>
          <p:cNvSpPr txBox="1"/>
          <p:nvPr/>
        </p:nvSpPr>
        <p:spPr>
          <a:xfrm>
            <a:off x="7182698" y="6130002"/>
            <a:ext cx="252024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Nonstationary version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1F77DE0-2FFD-4A2C-B879-B7046D4BCAF3}"/>
              </a:ext>
            </a:extLst>
          </p:cNvPr>
          <p:cNvSpPr txBox="1"/>
          <p:nvPr/>
        </p:nvSpPr>
        <p:spPr>
          <a:xfrm>
            <a:off x="2717540" y="1232588"/>
            <a:ext cx="5346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spacing of both =  0.7m</a:t>
            </a:r>
          </a:p>
        </p:txBody>
      </p:sp>
    </p:spTree>
    <p:extLst>
      <p:ext uri="{BB962C8B-B14F-4D97-AF65-F5344CB8AC3E}">
        <p14:creationId xmlns:p14="http://schemas.microsoft.com/office/powerpoint/2010/main" val="32797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C4804F6-C9A8-4DED-BCD2-8E8E03F03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76" y="900466"/>
            <a:ext cx="10693400" cy="53578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Simulation result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8DF8DD-EC45-4ECE-9D64-60C92840AADB}"/>
              </a:ext>
            </a:extLst>
          </p:cNvPr>
          <p:cNvSpPr txBox="1"/>
          <p:nvPr/>
        </p:nvSpPr>
        <p:spPr>
          <a:xfrm>
            <a:off x="3746924" y="6252544"/>
            <a:ext cx="3031599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version zoom in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EF9E5CD-8156-4D6B-ABA0-AC2FB4F7F85A}"/>
              </a:ext>
            </a:extLst>
          </p:cNvPr>
          <p:cNvSpPr/>
          <p:nvPr/>
        </p:nvSpPr>
        <p:spPr>
          <a:xfrm>
            <a:off x="6114661" y="1405435"/>
            <a:ext cx="251926" cy="255413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10D7584D-95EC-45FD-A9E9-3457E542C75B}"/>
              </a:ext>
            </a:extLst>
          </p:cNvPr>
          <p:cNvSpPr/>
          <p:nvPr/>
        </p:nvSpPr>
        <p:spPr>
          <a:xfrm>
            <a:off x="1412032" y="4027338"/>
            <a:ext cx="251926" cy="255413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D1E041E-8AAB-475A-A233-F47E660EEB98}"/>
              </a:ext>
            </a:extLst>
          </p:cNvPr>
          <p:cNvSpPr/>
          <p:nvPr/>
        </p:nvSpPr>
        <p:spPr>
          <a:xfrm>
            <a:off x="6235957" y="4021116"/>
            <a:ext cx="251926" cy="255413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DC3992C-E9A2-448F-B747-B5D09EBED884}"/>
              </a:ext>
            </a:extLst>
          </p:cNvPr>
          <p:cNvSpPr/>
          <p:nvPr/>
        </p:nvSpPr>
        <p:spPr>
          <a:xfrm>
            <a:off x="1471125" y="1392243"/>
            <a:ext cx="251926" cy="255413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55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Simulation result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EE796B8E-B37C-4956-A794-C2D750B57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236311"/>
              </p:ext>
            </p:extLst>
          </p:nvPr>
        </p:nvGraphicFramePr>
        <p:xfrm>
          <a:off x="1282130" y="1276371"/>
          <a:ext cx="8333155" cy="496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6631">
                  <a:extLst>
                    <a:ext uri="{9D8B030D-6E8A-4147-A177-3AD203B41FA5}">
                      <a16:colId xmlns:a16="http://schemas.microsoft.com/office/drawing/2014/main" val="704814821"/>
                    </a:ext>
                  </a:extLst>
                </a:gridCol>
                <a:gridCol w="1666631">
                  <a:extLst>
                    <a:ext uri="{9D8B030D-6E8A-4147-A177-3AD203B41FA5}">
                      <a16:colId xmlns:a16="http://schemas.microsoft.com/office/drawing/2014/main" val="548187367"/>
                    </a:ext>
                  </a:extLst>
                </a:gridCol>
                <a:gridCol w="1666631">
                  <a:extLst>
                    <a:ext uri="{9D8B030D-6E8A-4147-A177-3AD203B41FA5}">
                      <a16:colId xmlns:a16="http://schemas.microsoft.com/office/drawing/2014/main" val="4069655654"/>
                    </a:ext>
                  </a:extLst>
                </a:gridCol>
                <a:gridCol w="1666631">
                  <a:extLst>
                    <a:ext uri="{9D8B030D-6E8A-4147-A177-3AD203B41FA5}">
                      <a16:colId xmlns:a16="http://schemas.microsoft.com/office/drawing/2014/main" val="236729636"/>
                    </a:ext>
                  </a:extLst>
                </a:gridCol>
                <a:gridCol w="1666631">
                  <a:extLst>
                    <a:ext uri="{9D8B030D-6E8A-4147-A177-3AD203B41FA5}">
                      <a16:colId xmlns:a16="http://schemas.microsoft.com/office/drawing/2014/main" val="33894849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6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=0.6s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 1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 2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 3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 4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526300"/>
                  </a:ext>
                </a:extLst>
              </a:tr>
              <a:tr h="12999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Spacing = 0.3m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0.305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1.235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1.215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1.170</a:t>
                      </a:r>
                      <a:endParaRPr lang="zh-TW" altLang="en-US" sz="16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414023"/>
                  </a:ext>
                </a:extLst>
              </a:tr>
              <a:tr h="12999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Spacing = 0.3m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nonstationary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0.313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0.383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0.502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0.615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674054"/>
                  </a:ext>
                </a:extLst>
              </a:tr>
              <a:tr h="12999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Spacing = 0.5m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0.306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1.190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1.177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1.158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798064"/>
                  </a:ext>
                </a:extLst>
              </a:tr>
              <a:tr h="12999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Spacing = 0.5m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nonstationary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0.316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0.490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0.632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0.769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071394"/>
                  </a:ext>
                </a:extLst>
              </a:tr>
              <a:tr h="12999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Spacing = 0.7m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0.306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1.181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1.105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1.088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803478"/>
                  </a:ext>
                </a:extLst>
              </a:tr>
              <a:tr h="12999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Spacing = 0.7m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nonstationary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0.324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0.524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0.719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0.839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246036"/>
                  </a:ext>
                </a:extLst>
              </a:tr>
              <a:tr h="12999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Spacing = 1m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0.306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1.141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1.127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0.919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342783"/>
                  </a:ext>
                </a:extLst>
              </a:tr>
              <a:tr h="129991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Spacing = 1m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nonstationary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0.320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0.615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0.906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0.968</a:t>
                      </a:r>
                      <a:endParaRPr lang="zh-TW" alt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325338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41CE1D8A-1EAB-41AE-A3EB-1B95ACA04110}"/>
              </a:ext>
            </a:extLst>
          </p:cNvPr>
          <p:cNvSpPr txBox="1"/>
          <p:nvPr/>
        </p:nvSpPr>
        <p:spPr>
          <a:xfrm>
            <a:off x="3816344" y="859222"/>
            <a:ext cx="3060710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Normalized matching error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390DC443-1A3F-4427-8091-F3CB833E05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412626"/>
              </p:ext>
            </p:extLst>
          </p:nvPr>
        </p:nvGraphicFramePr>
        <p:xfrm>
          <a:off x="4571539" y="6465235"/>
          <a:ext cx="1946793" cy="713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3" imgW="1523880" imgH="558720" progId="Equation.DSMT4">
                  <p:embed/>
                </p:oleObj>
              </mc:Choice>
              <mc:Fallback>
                <p:oleObj name="Equation" r:id="rId3" imgW="152388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1539" y="6465235"/>
                        <a:ext cx="1946793" cy="713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0812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2C737E-54F6-4C83-844E-22348588B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52" y="1279445"/>
            <a:ext cx="7389213" cy="49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245926</TotalTime>
  <Words>305</Words>
  <Application>Microsoft Office PowerPoint</Application>
  <PresentationFormat>自訂</PresentationFormat>
  <Paragraphs>109</Paragraphs>
  <Slides>7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MathType 6.0 Equation</vt:lpstr>
      <vt:lpstr>Blind estimation of acoustic transfer functions (ATFs) and dereverberation based on convolutive transfer functions (CTFs)   Date：2022. 11. 08</vt:lpstr>
      <vt:lpstr>Outline</vt:lpstr>
      <vt:lpstr>Simulation setting</vt:lpstr>
      <vt:lpstr>Simulation result</vt:lpstr>
      <vt:lpstr>Simulation result</vt:lpstr>
      <vt:lpstr>Simulation result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2738</cp:revision>
  <dcterms:created xsi:type="dcterms:W3CDTF">2012-11-25T05:37:01Z</dcterms:created>
  <dcterms:modified xsi:type="dcterms:W3CDTF">2023-11-08T10:48:15Z</dcterms:modified>
</cp:coreProperties>
</file>